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318" r:id="rId4"/>
    <p:sldId id="312" r:id="rId5"/>
    <p:sldId id="262" r:id="rId6"/>
    <p:sldId id="263" r:id="rId7"/>
    <p:sldId id="261" r:id="rId8"/>
    <p:sldId id="319" r:id="rId9"/>
    <p:sldId id="264" r:id="rId10"/>
    <p:sldId id="266" r:id="rId11"/>
    <p:sldId id="326" r:id="rId12"/>
    <p:sldId id="327" r:id="rId13"/>
    <p:sldId id="328" r:id="rId14"/>
    <p:sldId id="329" r:id="rId15"/>
    <p:sldId id="325" r:id="rId16"/>
    <p:sldId id="330" r:id="rId17"/>
    <p:sldId id="315" r:id="rId18"/>
    <p:sldId id="322" r:id="rId19"/>
    <p:sldId id="320" r:id="rId20"/>
    <p:sldId id="317" r:id="rId21"/>
    <p:sldId id="313" r:id="rId22"/>
    <p:sldId id="321" r:id="rId23"/>
    <p:sldId id="323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95865" autoAdjust="0"/>
  </p:normalViewPr>
  <p:slideViewPr>
    <p:cSldViewPr snapToGrid="0">
      <p:cViewPr>
        <p:scale>
          <a:sx n="50" d="100"/>
          <a:sy n="50" d="100"/>
        </p:scale>
        <p:origin x="1709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6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3C99-D4B3-4051-8294-89D6025C2989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4F3F3-168A-4B55-8238-1F2EEE1721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87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4F3F3-168A-4B55-8238-1F2EEE1721D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59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F21-3DF2-42E8-B9BC-4F27CE9A2CED}" type="datetime1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49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6B74-F0A6-42F8-AA61-AD46E175E9A7}" type="datetime1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6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DFF5-F1E3-4B1D-8EC6-BC53E15AD840}" type="datetime1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16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9BC1-D253-46C7-B0B5-93CB2AD25EAC}" type="datetime1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7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B54A-9C63-4E9B-95C3-A58985C8E266}" type="datetime1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1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E3-23E5-4EA0-8D67-1C59486DD840}" type="datetime1">
              <a:rPr lang="ru-RU" smtClean="0"/>
              <a:t>21.06.2024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37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427F-BCE9-449D-84DF-417D8CF6F6F6}" type="datetime1">
              <a:rPr lang="ru-RU" smtClean="0"/>
              <a:t>21.06.2024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4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EF71-1393-49A1-B4B9-9F24C7C2BC0A}" type="datetime1">
              <a:rPr lang="ru-RU" smtClean="0"/>
              <a:t>21.06.2024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AB86C-9DE2-42C6-BAB8-95FA2679B57C}" type="datetime1">
              <a:rPr lang="ru-RU" smtClean="0"/>
              <a:t>21.06.2024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05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286-68D8-4FCA-9F40-18B38913D6C2}" type="datetime1">
              <a:rPr lang="ru-RU" smtClean="0"/>
              <a:t>21.06.2024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95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647B-E52E-40D0-9A43-1FD698ECC9BF}" type="datetime1">
              <a:rPr lang="ru-RU" smtClean="0"/>
              <a:t>21.06.2024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0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D1C73-0F11-4AE2-9678-8BD50CA5564F}" type="datetime1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0BB2F-1320-4573-8123-319BBA48B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0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2094804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820221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596347" y="4650475"/>
            <a:ext cx="7078134" cy="1719881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4 группа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7584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неавторизованного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97" y="1918638"/>
            <a:ext cx="9446605" cy="48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5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23666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57" y="1562228"/>
            <a:ext cx="9692483" cy="4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321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пользователя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1" y="1468773"/>
            <a:ext cx="9993397" cy="5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6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321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Профиль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78" y="1468773"/>
            <a:ext cx="10066644" cy="51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0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321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Заказы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63" y="1468773"/>
            <a:ext cx="10323273" cy="523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Местоположение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курьера на сайте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53" y="1603501"/>
            <a:ext cx="9103995" cy="46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4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Местоположение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курьера в приложении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16</a:t>
            </a:fld>
            <a:endParaRPr lang="ru-RU"/>
          </a:p>
        </p:txBody>
      </p:sp>
      <p:pic>
        <p:nvPicPr>
          <p:cNvPr id="3" name="video_2024-05-30_17-34-09">
            <a:hlinkClick r:id="" action="ppaction://media"/>
            <a:extLst>
              <a:ext uri="{FF2B5EF4-FFF2-40B4-BE49-F238E27FC236}">
                <a16:creationId xmlns:a16="http://schemas.microsoft.com/office/drawing/2014/main" id="{2F4EE408-95A4-44F0-BDE5-C529F5E166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183" y="1462088"/>
            <a:ext cx="2665633" cy="45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326" y="1571202"/>
            <a:ext cx="6123246" cy="3406775"/>
          </a:xfrm>
        </p:spPr>
        <p:txBody>
          <a:bodyPr>
            <a:noAutofit/>
          </a:bodyPr>
          <a:lstStyle/>
          <a:p>
            <a:pPr marL="0" indent="0">
              <a:lnSpc>
                <a:spcPct val="250000"/>
              </a:lnSpc>
              <a:buClr>
                <a:srgbClr val="FF7900"/>
              </a:buClr>
              <a:buSzPct val="160000"/>
              <a:buNone/>
            </a:pPr>
            <a:r>
              <a:rPr lang="ru-RU" dirty="0"/>
              <a:t>Модель доходов:</a:t>
            </a:r>
          </a:p>
          <a:p>
            <a:pPr>
              <a:lnSpc>
                <a:spcPct val="2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Комиссия с каждого заказа(до 30%)</a:t>
            </a:r>
            <a:br>
              <a:rPr lang="ru-RU" sz="2400" dirty="0"/>
            </a:b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" y="2363753"/>
            <a:ext cx="3521497" cy="352149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897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воронок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36" y="1581293"/>
            <a:ext cx="7145701" cy="477505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10600" y="3746889"/>
            <a:ext cx="4660317" cy="31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5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Краткосрочные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8155" y="1840778"/>
            <a:ext cx="8354816" cy="285480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веб-приложения для пользователей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мобильного приложения для курьера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Реализация </a:t>
            </a:r>
            <a:r>
              <a:rPr lang="ru-RU" dirty="0" err="1"/>
              <a:t>gps</a:t>
            </a:r>
            <a:r>
              <a:rPr lang="ru-RU" dirty="0"/>
              <a:t> отслеживания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6178" y="3268181"/>
            <a:ext cx="4673016" cy="467301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6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Проб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671" y="1727510"/>
            <a:ext cx="9176657" cy="30513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SzPct val="160000"/>
              <a:buNone/>
            </a:pPr>
            <a:r>
              <a:rPr lang="ru-RU" dirty="0"/>
              <a:t>Неудовлетворенность клиентов существующими сервисами доставки: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Невозможность отследить заказ в реальном времени</a:t>
            </a:r>
            <a:endParaRPr lang="ru-RU" sz="2400" dirty="0"/>
          </a:p>
          <a:p>
            <a:pPr>
              <a:lnSpc>
                <a:spcPct val="150000"/>
              </a:lnSpc>
              <a:buSzPct val="160000"/>
              <a:buBlip>
                <a:blip r:embed="rId2"/>
              </a:buBlip>
            </a:pPr>
            <a:r>
              <a:rPr lang="ru-RU" dirty="0"/>
              <a:t>Не информативность статуса заказа</a:t>
            </a:r>
            <a:endParaRPr lang="ru-RU" sz="26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15" y="3253169"/>
            <a:ext cx="3697940" cy="410993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334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Долгосрочные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8114" y="1695424"/>
            <a:ext cx="8349406" cy="340677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функции добавление в избранное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Персонализация предложений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новых категорий товаров</a:t>
            </a:r>
          </a:p>
          <a:p>
            <a:pPr>
              <a:lnSpc>
                <a:spcPct val="20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Адаптировать дизайн сайта под мобильное устройство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92" y="3398811"/>
            <a:ext cx="4673016" cy="467301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54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Наша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549330" y="4801870"/>
            <a:ext cx="3667760" cy="5467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 проекта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60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81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9" y="1325563"/>
            <a:ext cx="2697480" cy="2697480"/>
          </a:xfrm>
          <a:prstGeom prst="ellipse">
            <a:avLst/>
          </a:prstGeom>
          <a:effectLst>
            <a:glow rad="101600">
              <a:srgbClr val="FF7900">
                <a:alpha val="60000"/>
              </a:srgbClr>
            </a:glow>
          </a:effec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8546625" y="4101172"/>
            <a:ext cx="2519792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Алина Жданова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830655" y="4101173"/>
            <a:ext cx="253068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Ксения Дунаева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967312" y="4097434"/>
            <a:ext cx="2836333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Екатерина Лобова</a:t>
            </a: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8334942" y="4801870"/>
            <a:ext cx="3267338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Бизнес-аналитик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5237033" y="5333362"/>
            <a:ext cx="171792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1696915" y="5864854"/>
            <a:ext cx="137259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76074" y="4801870"/>
            <a:ext cx="1839847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Дизайнер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8994850" y="5402895"/>
            <a:ext cx="1623334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21</a:t>
            </a:fld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E8315D85-27F8-4385-872E-E62D19FD4903}"/>
              </a:ext>
            </a:extLst>
          </p:cNvPr>
          <p:cNvSpPr txBox="1">
            <a:spLocks/>
          </p:cNvSpPr>
          <p:nvPr/>
        </p:nvSpPr>
        <p:spPr>
          <a:xfrm>
            <a:off x="589720" y="5333362"/>
            <a:ext cx="366776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Технический писатель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6CBE691-5351-4A7D-B41B-95D458F8440F}"/>
              </a:ext>
            </a:extLst>
          </p:cNvPr>
          <p:cNvSpPr txBox="1">
            <a:spLocks/>
          </p:cNvSpPr>
          <p:nvPr/>
        </p:nvSpPr>
        <p:spPr>
          <a:xfrm>
            <a:off x="4948630" y="5850884"/>
            <a:ext cx="2697480" cy="546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7900"/>
              </a:buClr>
              <a:buSzPct val="160000"/>
              <a:buFont typeface="Arial" panose="020B0604020202020204" pitchFamily="34" charset="0"/>
              <a:buBlip>
                <a:blip r:embed="rId3"/>
              </a:buBlip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Тестировщик</a:t>
            </a:r>
          </a:p>
        </p:txBody>
      </p:sp>
    </p:spTree>
    <p:extLst>
      <p:ext uri="{BB962C8B-B14F-4D97-AF65-F5344CB8AC3E}">
        <p14:creationId xmlns:p14="http://schemas.microsoft.com/office/powerpoint/2010/main" val="244731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13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9343" y="1825847"/>
            <a:ext cx="6664233" cy="39099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Разработан сервис доставки еды</a:t>
            </a:r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Имеется отслеживание заказов в реальном времени</a:t>
            </a:r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2"/>
              </a:buBlip>
            </a:pPr>
            <a:r>
              <a:rPr lang="ru-RU" dirty="0"/>
              <a:t>Решены задачи для пользователя, администратора и курьера.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683334"/>
            <a:ext cx="4673016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8121" y="4463014"/>
            <a:ext cx="7294586" cy="2094804"/>
          </a:xfrm>
          <a:prstGeom prst="roundRect">
            <a:avLst/>
          </a:prstGeom>
          <a:solidFill>
            <a:srgbClr val="FF7900">
              <a:alpha val="15000"/>
            </a:srgb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6347" y="1853883"/>
            <a:ext cx="8202213" cy="96551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Сервер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fect bites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6347" y="3303325"/>
            <a:ext cx="5298219" cy="67576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Сервис доставки еды с отслеживанием заказа в реальном времени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946" l="9783" r="98370">
                        <a14:foregroundMark x1="30978" y1="27989" x2="30978" y2="27989"/>
                        <a14:foregroundMark x1="46467" y1="54891" x2="46467" y2="54891"/>
                        <a14:foregroundMark x1="44837" y1="54891" x2="44837" y2="54891"/>
                        <a14:foregroundMark x1="44293" y1="54620" x2="44293" y2="54620"/>
                        <a14:foregroundMark x1="43478" y1="56522" x2="43478" y2="56522"/>
                        <a14:foregroundMark x1="43207" y1="59239" x2="43207" y2="59239"/>
                        <a14:foregroundMark x1="43478" y1="57337" x2="43478" y2="57337"/>
                        <a14:foregroundMark x1="35054" y1="52989" x2="35054" y2="52989"/>
                        <a14:foregroundMark x1="36141" y1="53533" x2="36141" y2="53533"/>
                        <a14:foregroundMark x1="37228" y1="53804" x2="38859" y2="53804"/>
                        <a14:foregroundMark x1="39402" y1="54348" x2="39674" y2="59783"/>
                        <a14:foregroundMark x1="39674" y1="60326" x2="38587" y2="68750"/>
                        <a14:foregroundMark x1="38315" y1="69293" x2="39402" y2="70380"/>
                        <a14:foregroundMark x1="39674" y1="70380" x2="41033" y2="69022"/>
                        <a14:foregroundMark x1="43207" y1="59511" x2="41304" y2="68478"/>
                        <a14:foregroundMark x1="26087" y1="45109" x2="27989" y2="47554"/>
                        <a14:foregroundMark x1="28261" y1="47826" x2="29891" y2="51087"/>
                        <a14:foregroundMark x1="29891" y1="51630" x2="30435" y2="56522"/>
                        <a14:foregroundMark x1="30707" y1="57065" x2="30707" y2="62228"/>
                        <a14:foregroundMark x1="30435" y1="62500" x2="29891" y2="66576"/>
                        <a14:foregroundMark x1="29891" y1="67120" x2="29891" y2="68750"/>
                        <a14:foregroundMark x1="30163" y1="69293" x2="31522" y2="68750"/>
                        <a14:foregroundMark x1="34239" y1="54076" x2="33967" y2="58696"/>
                        <a14:foregroundMark x1="33967" y1="59239" x2="33424" y2="62772"/>
                        <a14:foregroundMark x1="33424" y1="63315" x2="32609" y2="66033"/>
                        <a14:foregroundMark x1="32609" y1="66033" x2="32065" y2="68478"/>
                        <a14:foregroundMark x1="27989" y1="27717" x2="27989" y2="27717"/>
                        <a14:foregroundMark x1="25815" y1="31250" x2="25815" y2="31250"/>
                        <a14:foregroundMark x1="26630" y1="31250" x2="26630" y2="31250"/>
                        <a14:foregroundMark x1="26630" y1="32880" x2="26630" y2="32880"/>
                        <a14:foregroundMark x1="27989" y1="35054" x2="27989" y2="35054"/>
                        <a14:foregroundMark x1="20652" y1="46467" x2="20652" y2="46467"/>
                        <a14:foregroundMark x1="22826" y1="48370" x2="22826" y2="48370"/>
                        <a14:foregroundMark x1="23913" y1="47554" x2="23913" y2="47554"/>
                        <a14:foregroundMark x1="25000" y1="46467" x2="25000" y2="46467"/>
                        <a14:foregroundMark x1="19837" y1="25543" x2="19837" y2="25543"/>
                        <a14:foregroundMark x1="19837" y1="25543" x2="19837" y2="25543"/>
                        <a14:foregroundMark x1="17935" y1="23913" x2="19565" y2="25272"/>
                        <a14:foregroundMark x1="17935" y1="24185" x2="18207" y2="27989"/>
                        <a14:foregroundMark x1="18207" y1="28804" x2="19565" y2="33152"/>
                        <a14:foregroundMark x1="19565" y1="33152" x2="20652" y2="35870"/>
                        <a14:foregroundMark x1="20109" y1="36413" x2="15489" y2="42391"/>
                        <a14:foregroundMark x1="15489" y1="42391" x2="16576" y2="45924"/>
                        <a14:foregroundMark x1="16848" y1="46467" x2="22011" y2="48098"/>
                        <a14:foregroundMark x1="76359" y1="12228" x2="79620" y2="10598"/>
                        <a14:backgroundMark x1="17120" y1="58424" x2="17120" y2="58424"/>
                        <a14:backgroundMark x1="18478" y1="60326" x2="18478" y2="60326"/>
                        <a14:backgroundMark x1="19293" y1="70109" x2="19293" y2="70109"/>
                        <a14:backgroundMark x1="19837" y1="70652" x2="19837" y2="70652"/>
                        <a14:backgroundMark x1="22011" y1="69565" x2="22011" y2="69565"/>
                        <a14:backgroundMark x1="26359" y1="69022" x2="26359" y2="69022"/>
                        <a14:backgroundMark x1="26630" y1="67663" x2="26630" y2="67663"/>
                        <a14:backgroundMark x1="22554" y1="69837" x2="22554" y2="69837"/>
                        <a14:backgroundMark x1="23370" y1="66576" x2="23370" y2="66576"/>
                        <a14:backgroundMark x1="10326" y1="55435" x2="16304" y2="54891"/>
                        <a14:backgroundMark x1="16848" y1="54891" x2="24457" y2="55978"/>
                        <a14:backgroundMark x1="12772" y1="54891" x2="12772" y2="54891"/>
                        <a14:backgroundMark x1="10326" y1="54891" x2="10326" y2="54891"/>
                        <a14:backgroundMark x1="25272" y1="56250" x2="26630" y2="57609"/>
                        <a14:backgroundMark x1="26087" y1="56250" x2="26902" y2="57065"/>
                        <a14:backgroundMark x1="26630" y1="58424" x2="26359" y2="59783"/>
                        <a14:backgroundMark x1="26359" y1="60598" x2="26359" y2="66848"/>
                        <a14:backgroundMark x1="26087" y1="69565" x2="26087" y2="79348"/>
                        <a14:backgroundMark x1="10054" y1="82065" x2="14946" y2="83152"/>
                        <a14:backgroundMark x1="15489" y1="82880" x2="21467" y2="82609"/>
                        <a14:backgroundMark x1="25815" y1="79620" x2="21739" y2="82065"/>
                        <a14:backgroundMark x1="25543" y1="80435" x2="22554" y2="82337"/>
                        <a14:backgroundMark x1="54348" y1="74457" x2="54348" y2="74457"/>
                        <a14:backgroundMark x1="53261" y1="72283" x2="53261" y2="72283"/>
                        <a14:backgroundMark x1="52717" y1="69293" x2="52174" y2="78804"/>
                        <a14:backgroundMark x1="49728" y1="70109" x2="51902" y2="68750"/>
                        <a14:backgroundMark x1="50000" y1="70924" x2="51630" y2="72826"/>
                        <a14:backgroundMark x1="51359" y1="72826" x2="51087" y2="74185"/>
                        <a14:backgroundMark x1="50272" y1="74457" x2="50815" y2="75272"/>
                        <a14:backgroundMark x1="50272" y1="75000" x2="50000" y2="75272"/>
                        <a14:backgroundMark x1="47826" y1="76359" x2="50815" y2="75815"/>
                        <a14:backgroundMark x1="48098" y1="76630" x2="49185" y2="79891"/>
                        <a14:backgroundMark x1="47826" y1="77446" x2="48370" y2="79348"/>
                        <a14:backgroundMark x1="49728" y1="79891" x2="53261" y2="79891"/>
                        <a14:backgroundMark x1="52717" y1="80163" x2="55163" y2="80978"/>
                        <a14:backgroundMark x1="53533" y1="80707" x2="54076" y2="80707"/>
                        <a14:backgroundMark x1="52989" y1="69022" x2="55978" y2="70380"/>
                        <a14:backgroundMark x1="56793" y1="67935" x2="55978" y2="69837"/>
                        <a14:backgroundMark x1="56793" y1="70652" x2="58967" y2="71739"/>
                        <a14:backgroundMark x1="59239" y1="71739" x2="60326" y2="73641"/>
                        <a14:backgroundMark x1="60054" y1="72283" x2="60054" y2="72283"/>
                        <a14:backgroundMark x1="58967" y1="70924" x2="58967" y2="70924"/>
                        <a14:backgroundMark x1="60326" y1="73370" x2="72826" y2="71739"/>
                        <a14:backgroundMark x1="73098" y1="72011" x2="77446" y2="73913"/>
                        <a14:backgroundMark x1="73913" y1="72011" x2="73913" y2="72011"/>
                        <a14:backgroundMark x1="65489" y1="75543" x2="65489" y2="75543"/>
                        <a14:backgroundMark x1="62500" y1="73370" x2="70652" y2="81522"/>
                        <a14:backgroundMark x1="61957" y1="75272" x2="66576" y2="82337"/>
                        <a14:backgroundMark x1="78261" y1="73913" x2="80435" y2="77174"/>
                        <a14:backgroundMark x1="79348" y1="74185" x2="80707" y2="74728"/>
                        <a14:backgroundMark x1="55435" y1="81522" x2="56793" y2="83424"/>
                        <a14:backgroundMark x1="57065" y1="83696" x2="74457" y2="81250"/>
                        <a14:backgroundMark x1="78804" y1="77174" x2="75272" y2="80978"/>
                        <a14:backgroundMark x1="79348" y1="77717" x2="80435" y2="77717"/>
                        <a14:backgroundMark x1="80707" y1="75000" x2="80707" y2="76902"/>
                        <a14:backgroundMark x1="79076" y1="73913" x2="80435" y2="73913"/>
                        <a14:backgroundMark x1="9783" y1="82337" x2="16304" y2="83424"/>
                        <a14:backgroundMark x1="6250" y1="80435" x2="9239" y2="8206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5" y="4113986"/>
            <a:ext cx="4673016" cy="4673016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704573" y="4650475"/>
            <a:ext cx="7078134" cy="1719881"/>
          </a:xfrm>
          <a:prstGeom prst="rect">
            <a:avLst/>
          </a:prstGeom>
          <a:noFill/>
          <a:effectLst>
            <a:softEdge rad="21590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Команда разработчиков:</a:t>
            </a:r>
          </a:p>
          <a:p>
            <a:pPr algn="l"/>
            <a:r>
              <a:rPr lang="ru-RU" dirty="0"/>
              <a:t>Дунаева Ксения, Жданова Алина, Лобова Екатерина</a:t>
            </a:r>
          </a:p>
          <a:p>
            <a:pPr algn="l"/>
            <a:r>
              <a:rPr lang="ru-RU" dirty="0"/>
              <a:t>4 группа</a:t>
            </a:r>
          </a:p>
          <a:p>
            <a:pPr algn="l"/>
            <a:r>
              <a:rPr lang="ru-RU" dirty="0"/>
              <a:t>2024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2825" y="0"/>
            <a:ext cx="1560699" cy="12935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312656"/>
            <a:ext cx="1826869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5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решение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47889"/>
            <a:ext cx="10515600" cy="2593793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SzPct val="160000"/>
              <a:buNone/>
            </a:pPr>
            <a:r>
              <a:rPr lang="ru-RU" dirty="0"/>
              <a:t>Сервис доставки еды с отслеживанием заказа в реальном времени: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Система GPS-отслеживания курьеров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  <a:endParaRPr lang="ru-RU" sz="2400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214">
            <a:off x="-1833419" y="-715886"/>
            <a:ext cx="3666837" cy="269034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03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858"/>
            <a:ext cx="12191999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8032" y="2504372"/>
            <a:ext cx="8840048" cy="23833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Молодые люди (18-35 лет), активно пользующиеся смартфонами и ценящие свое время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Занятые люди, у которых нет времени на готовку</a:t>
            </a:r>
            <a:endParaRPr lang="ru-RU" sz="2400" dirty="0"/>
          </a:p>
          <a:p>
            <a:pPr>
              <a:lnSpc>
                <a:spcPct val="150000"/>
              </a:lnSpc>
              <a:buClr>
                <a:srgbClr val="FF7900"/>
              </a:buClr>
              <a:buSzPct val="160000"/>
              <a:buBlip>
                <a:blip r:embed="rId3"/>
              </a:buBlip>
            </a:pPr>
            <a:r>
              <a:rPr lang="ru-RU" dirty="0"/>
              <a:t>Люди, живущие вдали от ресторанов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298">
            <a:off x="9353272" y="-413908"/>
            <a:ext cx="4317708" cy="383665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09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20425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Технологии и инновации.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84" y="1529821"/>
            <a:ext cx="2102845" cy="21028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98" y="4805939"/>
            <a:ext cx="2980267" cy="135602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096" y="3208866"/>
            <a:ext cx="3868975" cy="38689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A413A9-B4B3-4547-9DB2-78107F264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64" y="1184396"/>
            <a:ext cx="3053167" cy="3053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E2DF71-ECF4-4EEE-AA32-5029564C1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030" y="4147020"/>
            <a:ext cx="2234734" cy="223473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58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4258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Технологии и инновации.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Frontend.</a:t>
            </a:r>
            <a:endParaRPr lang="ru-RU" b="1" dirty="0">
              <a:solidFill>
                <a:srgbClr val="FF7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759410" y="1529821"/>
            <a:ext cx="7020941" cy="2004550"/>
            <a:chOff x="-33415" y="1418299"/>
            <a:chExt cx="8407236" cy="2400351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789" y="1529821"/>
              <a:ext cx="2288829" cy="2288829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992" y="1418299"/>
              <a:ext cx="2288829" cy="2288829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415" y="1529821"/>
              <a:ext cx="2288829" cy="2288829"/>
            </a:xfrm>
            <a:prstGeom prst="rect">
              <a:avLst/>
            </a:prstGeom>
          </p:spPr>
        </p:pic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92" y="3125418"/>
            <a:ext cx="4038308" cy="4038308"/>
          </a:xfrm>
          <a:prstGeom prst="rect">
            <a:avLst/>
          </a:prstGeom>
        </p:spPr>
      </p:pic>
      <p:pic>
        <p:nvPicPr>
          <p:cNvPr id="1026" name="Picture 2" descr="https://cdn.discordapp.com/attachments/1208819612720828447/1217209533030600764/pngwing.com.png?ex=660331b7&amp;is=65f0bcb7&amp;hm=311581633b65d64f76317e1c42e32da6d82b7e3665fbf075a8085d6d9be5a865&amp;=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10" y="4387974"/>
            <a:ext cx="2011959" cy="20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88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532" y="229659"/>
            <a:ext cx="7857067" cy="1325563"/>
          </a:xfrm>
        </p:spPr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Обзор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30768"/>
              </p:ext>
            </p:extLst>
          </p:nvPr>
        </p:nvGraphicFramePr>
        <p:xfrm>
          <a:off x="386080" y="1981105"/>
          <a:ext cx="11389360" cy="355091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47340">
                  <a:extLst>
                    <a:ext uri="{9D8B030D-6E8A-4147-A177-3AD203B41FA5}">
                      <a16:colId xmlns:a16="http://schemas.microsoft.com/office/drawing/2014/main" val="3523713905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4052005859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3729799652"/>
                    </a:ext>
                  </a:extLst>
                </a:gridCol>
                <a:gridCol w="2847340">
                  <a:extLst>
                    <a:ext uri="{9D8B030D-6E8A-4147-A177-3AD203B41FA5}">
                      <a16:colId xmlns:a16="http://schemas.microsoft.com/office/drawing/2014/main" val="525742505"/>
                    </a:ext>
                  </a:extLst>
                </a:gridCol>
              </a:tblGrid>
              <a:tr h="9437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375228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Широкий ассортимент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686343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Состав позиции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1439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Корзина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641943"/>
                  </a:ext>
                </a:extLst>
              </a:tr>
              <a:tr h="785888">
                <a:tc>
                  <a:txBody>
                    <a:bodyPr/>
                    <a:lstStyle/>
                    <a:p>
                      <a:r>
                        <a:rPr lang="ru-RU" dirty="0"/>
                        <a:t>Отслеживание</a:t>
                      </a:r>
                      <a:r>
                        <a:rPr lang="ru-RU" baseline="0" dirty="0"/>
                        <a:t> заказа в реальном времени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44876"/>
                  </a:ext>
                </a:extLst>
              </a:tr>
              <a:tr h="455316">
                <a:tc>
                  <a:txBody>
                    <a:bodyPr/>
                    <a:lstStyle/>
                    <a:p>
                      <a:r>
                        <a:rPr lang="ru-RU" dirty="0"/>
                        <a:t>Удобный интерфейс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160663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37" y="-446018"/>
            <a:ext cx="3565551" cy="2984211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727480" y="2018379"/>
            <a:ext cx="4232330" cy="864016"/>
            <a:chOff x="3792795" y="1555222"/>
            <a:chExt cx="4232330" cy="864016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795" y="1555222"/>
              <a:ext cx="1885831" cy="851767"/>
            </a:xfrm>
            <a:prstGeom prst="rect">
              <a:avLst/>
            </a:prstGeom>
          </p:spPr>
        </p:pic>
        <p:pic>
          <p:nvPicPr>
            <p:cNvPr id="1028" name="Picture 4" descr="https://irecommend.ru/sites/default/files/product-images/2320730/wPJIxyJZ1VcnbpEQWth6S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109" y="1555222"/>
              <a:ext cx="864016" cy="86401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avatars.mds.yandex.net/get-socsnippets/5228695/2a0000018e2df4ec2e5a4b5be955508469dc/square_8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36" y="1981818"/>
            <a:ext cx="924886" cy="92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7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Конкурентное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4514" y="2006690"/>
            <a:ext cx="8235043" cy="377507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Отслеживание заказа в реальном времени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dirty="0"/>
              <a:t>Детальная информация о статусе заказа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3513" y="2006690"/>
            <a:ext cx="3261793" cy="470655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69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Группы </a:t>
            </a:r>
            <a:r>
              <a:rPr lang="ru-RU" b="1" dirty="0">
                <a:solidFill>
                  <a:srgbClr val="FF7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9237" y="1952624"/>
            <a:ext cx="5723467" cy="347450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Неавторизованный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Администратор</a:t>
            </a:r>
          </a:p>
          <a:p>
            <a:pPr>
              <a:lnSpc>
                <a:spcPct val="200000"/>
              </a:lnSpc>
              <a:buSzPct val="160000"/>
              <a:buBlip>
                <a:blip r:embed="rId2"/>
              </a:buBlip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Курьер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042" y="1690688"/>
            <a:ext cx="2691395" cy="461486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BB2F-1320-4573-8123-319BBA48B95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548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310</Words>
  <Application>Microsoft Office PowerPoint</Application>
  <PresentationFormat>Широкоэкранный</PresentationFormat>
  <Paragraphs>115</Paragraphs>
  <Slides>23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Сервер Purrfect bites</vt:lpstr>
      <vt:lpstr>Проблема</vt:lpstr>
      <vt:lpstr>Предлагаемое решение</vt:lpstr>
      <vt:lpstr>Целевая аудитория</vt:lpstr>
      <vt:lpstr>Технологии и инновации. Backend.</vt:lpstr>
      <vt:lpstr>Технологии и инновации. Frontend.</vt:lpstr>
      <vt:lpstr>Обзор аналогов</vt:lpstr>
      <vt:lpstr>Конкурентное преимущество</vt:lpstr>
      <vt:lpstr>Группы пользователей</vt:lpstr>
      <vt:lpstr>Главная страница неавторизованного пользователя</vt:lpstr>
      <vt:lpstr>Авторизация пользователя</vt:lpstr>
      <vt:lpstr>Регистрация пользователя</vt:lpstr>
      <vt:lpstr>Профиль пользователя</vt:lpstr>
      <vt:lpstr>Заказы пользователя</vt:lpstr>
      <vt:lpstr>Местоположение курьера на сайте</vt:lpstr>
      <vt:lpstr>Местоположение курьера в приложении</vt:lpstr>
      <vt:lpstr>Бизнес-модель</vt:lpstr>
      <vt:lpstr>Пример воронок</vt:lpstr>
      <vt:lpstr>Краткосрочные цели</vt:lpstr>
      <vt:lpstr>Долгосрочные цели</vt:lpstr>
      <vt:lpstr>Наша команда</vt:lpstr>
      <vt:lpstr>Вывод</vt:lpstr>
      <vt:lpstr>Сервер Purrfect bites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Purrfect bites</dc:title>
  <dc:creator>ксения</dc:creator>
  <cp:lastModifiedBy>Екатерина Лобова</cp:lastModifiedBy>
  <cp:revision>73</cp:revision>
  <dcterms:created xsi:type="dcterms:W3CDTF">2024-03-10T16:19:18Z</dcterms:created>
  <dcterms:modified xsi:type="dcterms:W3CDTF">2024-06-21T00:17:41Z</dcterms:modified>
</cp:coreProperties>
</file>